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Lato" panose="020F0502020204030203" pitchFamily="34" charset="0"/>
      <p:regular r:id="rId14"/>
    </p:embeddedFont>
    <p:embeddedFont>
      <p:font typeface="Lato Bold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355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0566" y="147090"/>
            <a:ext cx="5298314" cy="3073022"/>
          </a:xfrm>
          <a:custGeom>
            <a:avLst/>
            <a:gdLst/>
            <a:ahLst/>
            <a:cxnLst/>
            <a:rect l="l" t="t" r="r" b="b"/>
            <a:pathLst>
              <a:path w="5298314" h="3073022">
                <a:moveTo>
                  <a:pt x="0" y="0"/>
                </a:moveTo>
                <a:lnTo>
                  <a:pt x="5298314" y="0"/>
                </a:lnTo>
                <a:lnTo>
                  <a:pt x="5298314" y="3073022"/>
                </a:lnTo>
                <a:lnTo>
                  <a:pt x="0" y="307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62800" y="6412994"/>
            <a:ext cx="5574236" cy="4114800"/>
          </a:xfrm>
          <a:custGeom>
            <a:avLst/>
            <a:gdLst/>
            <a:ahLst/>
            <a:cxnLst/>
            <a:rect l="l" t="t" r="r" b="b"/>
            <a:pathLst>
              <a:path w="5574236" h="4114800">
                <a:moveTo>
                  <a:pt x="0" y="0"/>
                </a:moveTo>
                <a:lnTo>
                  <a:pt x="5574236" y="0"/>
                </a:lnTo>
                <a:lnTo>
                  <a:pt x="5574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95394" y="264941"/>
            <a:ext cx="5912834" cy="6625024"/>
          </a:xfrm>
          <a:custGeom>
            <a:avLst/>
            <a:gdLst/>
            <a:ahLst/>
            <a:cxnLst/>
            <a:rect l="l" t="t" r="r" b="b"/>
            <a:pathLst>
              <a:path w="5912834" h="6625024">
                <a:moveTo>
                  <a:pt x="0" y="0"/>
                </a:moveTo>
                <a:lnTo>
                  <a:pt x="5912833" y="0"/>
                </a:lnTo>
                <a:lnTo>
                  <a:pt x="5912833" y="6625024"/>
                </a:lnTo>
                <a:lnTo>
                  <a:pt x="0" y="6625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23900" y="6679833"/>
            <a:ext cx="7315200" cy="3936908"/>
          </a:xfrm>
          <a:custGeom>
            <a:avLst/>
            <a:gdLst/>
            <a:ahLst/>
            <a:cxnLst/>
            <a:rect l="l" t="t" r="r" b="b"/>
            <a:pathLst>
              <a:path w="7315200" h="3936908">
                <a:moveTo>
                  <a:pt x="0" y="0"/>
                </a:moveTo>
                <a:lnTo>
                  <a:pt x="7315200" y="0"/>
                </a:lnTo>
                <a:lnTo>
                  <a:pt x="7315200" y="3936907"/>
                </a:lnTo>
                <a:lnTo>
                  <a:pt x="0" y="3936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09255" y="3698510"/>
            <a:ext cx="3916755" cy="3652374"/>
          </a:xfrm>
          <a:custGeom>
            <a:avLst/>
            <a:gdLst/>
            <a:ahLst/>
            <a:cxnLst/>
            <a:rect l="l" t="t" r="r" b="b"/>
            <a:pathLst>
              <a:path w="3916755" h="3652374">
                <a:moveTo>
                  <a:pt x="0" y="0"/>
                </a:moveTo>
                <a:lnTo>
                  <a:pt x="3916755" y="0"/>
                </a:lnTo>
                <a:lnTo>
                  <a:pt x="3916755" y="3652374"/>
                </a:lnTo>
                <a:lnTo>
                  <a:pt x="0" y="36523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37036" y="-33184"/>
            <a:ext cx="3429277" cy="3433569"/>
          </a:xfrm>
          <a:custGeom>
            <a:avLst/>
            <a:gdLst/>
            <a:ahLst/>
            <a:cxnLst/>
            <a:rect l="l" t="t" r="r" b="b"/>
            <a:pathLst>
              <a:path w="3429277" h="3433569">
                <a:moveTo>
                  <a:pt x="0" y="0"/>
                </a:moveTo>
                <a:lnTo>
                  <a:pt x="3429277" y="0"/>
                </a:lnTo>
                <a:lnTo>
                  <a:pt x="3429277" y="3433569"/>
                </a:lnTo>
                <a:lnTo>
                  <a:pt x="0" y="343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73698" y="1180548"/>
            <a:ext cx="680493" cy="1006106"/>
          </a:xfrm>
          <a:custGeom>
            <a:avLst/>
            <a:gdLst/>
            <a:ahLst/>
            <a:cxnLst/>
            <a:rect l="l" t="t" r="r" b="b"/>
            <a:pathLst>
              <a:path w="680493" h="1006106">
                <a:moveTo>
                  <a:pt x="0" y="0"/>
                </a:moveTo>
                <a:lnTo>
                  <a:pt x="680493" y="0"/>
                </a:lnTo>
                <a:lnTo>
                  <a:pt x="680493" y="1006106"/>
                </a:lnTo>
                <a:lnTo>
                  <a:pt x="0" y="1006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166313" y="282533"/>
            <a:ext cx="758407" cy="1121300"/>
          </a:xfrm>
          <a:custGeom>
            <a:avLst/>
            <a:gdLst/>
            <a:ahLst/>
            <a:cxnLst/>
            <a:rect l="l" t="t" r="r" b="b"/>
            <a:pathLst>
              <a:path w="758407" h="1121300">
                <a:moveTo>
                  <a:pt x="0" y="0"/>
                </a:moveTo>
                <a:lnTo>
                  <a:pt x="758407" y="0"/>
                </a:lnTo>
                <a:lnTo>
                  <a:pt x="758407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063856" y="3130592"/>
            <a:ext cx="10894154" cy="169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47"/>
              </a:lnSpc>
            </a:pPr>
            <a:r>
              <a:rPr lang="en-US" sz="11967" b="1">
                <a:solidFill>
                  <a:srgbClr val="B497FF"/>
                </a:solidFill>
                <a:latin typeface="Poppins Bold"/>
                <a:ea typeface="Poppins Bold"/>
                <a:cs typeface="Poppins Bold"/>
                <a:sym typeface="Poppins Bold"/>
              </a:rPr>
              <a:t>Cravify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69468" y="6680967"/>
            <a:ext cx="10894154" cy="321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endParaRPr/>
          </a:p>
          <a:p>
            <a:pPr algn="l">
              <a:lnSpc>
                <a:spcPts val="4274"/>
              </a:lnSpc>
            </a:pPr>
            <a:endParaRPr/>
          </a:p>
          <a:p>
            <a:pPr algn="l">
              <a:lnSpc>
                <a:spcPts val="4283"/>
              </a:lnSpc>
            </a:pPr>
            <a:r>
              <a:rPr lang="en-US" sz="3059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Isha Kadam</a:t>
            </a:r>
          </a:p>
          <a:p>
            <a:pPr algn="l">
              <a:lnSpc>
                <a:spcPts val="4283"/>
              </a:lnSpc>
            </a:pPr>
            <a:r>
              <a:rPr lang="en-US" sz="3059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Ankita Darmal </a:t>
            </a:r>
          </a:p>
          <a:p>
            <a:pPr algn="l">
              <a:lnSpc>
                <a:spcPts val="4283"/>
              </a:lnSpc>
            </a:pPr>
            <a:r>
              <a:rPr lang="en-US" sz="3059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Kasturi Dhopat </a:t>
            </a:r>
          </a:p>
          <a:p>
            <a:pPr algn="l">
              <a:lnSpc>
                <a:spcPts val="4283"/>
              </a:lnSpc>
            </a:pPr>
            <a:r>
              <a:rPr lang="en-US" sz="3059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Deven deshmukh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04673" y="5086350"/>
            <a:ext cx="8278654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Personalized Recipe Recommendation System Using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Multimodal Inputs and Contextual AI.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56535"/>
            <a:ext cx="15856163" cy="473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Cravify blends AI, user context, and interactivity into a personalized cooking experience.</a:t>
            </a:r>
          </a:p>
          <a:p>
            <a:pPr marL="777238" lvl="1" indent="-388619" algn="l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It solves real-world problems like decision fatigue and dietary customization.</a:t>
            </a:r>
          </a:p>
          <a:p>
            <a:pPr marL="777238" lvl="1" indent="-388619" algn="l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Combines multiple APIs and ML models to provide a smart, educational, and engaging food assistant.</a:t>
            </a:r>
          </a:p>
          <a:p>
            <a:pPr marL="777238" lvl="1" indent="-388619" algn="l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A promising step towards the future of AI-assisted lifestyle applications.</a:t>
            </a:r>
          </a:p>
          <a:p>
            <a:pPr algn="l">
              <a:lnSpc>
                <a:spcPts val="4679"/>
              </a:lnSpc>
            </a:pPr>
            <a:endParaRPr lang="en-US" sz="3599">
              <a:solidFill>
                <a:srgbClr val="2C2C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971550"/>
            <a:ext cx="537841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b="1">
                <a:solidFill>
                  <a:srgbClr val="B497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5859" y="344488"/>
            <a:ext cx="4230688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B497FF"/>
                </a:solidFill>
                <a:latin typeface="Poppins Bold"/>
                <a:ea typeface="Poppins Bold"/>
                <a:cs typeface="Poppins Bold"/>
                <a:sym typeface="Poppins Bold"/>
              </a:rPr>
              <a:t>Refrences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5859" y="2249747"/>
            <a:ext cx="17286405" cy="5946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0"/>
              </a:lnSpc>
              <a:spcBef>
                <a:spcPct val="0"/>
              </a:spcBef>
            </a:pPr>
            <a:r>
              <a:rPr lang="en-US" sz="3057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[1] W. Min, S. Jiang, and R. Jain, “Food Recommendation: Framework, Existing Solutions, and Challenges,” IEEE Transactions on Multimedia, vol. 22, no. 10, pp. 2659–2671, Oct. 2020. </a:t>
            </a:r>
          </a:p>
          <a:p>
            <a:pPr algn="just">
              <a:lnSpc>
                <a:spcPts val="4280"/>
              </a:lnSpc>
              <a:spcBef>
                <a:spcPct val="0"/>
              </a:spcBef>
            </a:pPr>
            <a:r>
              <a:rPr lang="en-US" sz="3057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[2] M. Gim, S. Park, and C. D. Yoo, “RecipeBowl: A Cooking Recommender for Ingredients and Recipes Using Set Transformer,” IEEE Access, vol. 9, pp. 16084–16097, 2021.</a:t>
            </a:r>
          </a:p>
          <a:p>
            <a:pPr algn="just">
              <a:lnSpc>
                <a:spcPts val="4280"/>
              </a:lnSpc>
              <a:spcBef>
                <a:spcPct val="0"/>
              </a:spcBef>
            </a:pPr>
            <a:r>
              <a:rPr lang="en-US" sz="3057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[3]M. Chen, B. Dhingra, and W. Cohen, “Eating Healthier: Exploring Nutrition Information for Healthier Recipe Recommendation,” Information 7 XXX-X-XXXX-XXXX-X/XX/$XX.00 ©20XX IEEE Processing &amp; Management, vol. 57, no. 6, p. 102382, 2020. </a:t>
            </a:r>
          </a:p>
          <a:p>
            <a:pPr algn="just">
              <a:lnSpc>
                <a:spcPts val="4280"/>
              </a:lnSpc>
              <a:spcBef>
                <a:spcPct val="0"/>
              </a:spcBef>
            </a:pPr>
            <a:r>
              <a:rPr lang="en-US" sz="3057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[4] J. M. Ordovas, L. R. Ferguson, E. S. Tai, and J. C. Mathers, “Personalised Nutrition and Health,” BMJ, vol. 361, p. k2173, 2018. </a:t>
            </a:r>
          </a:p>
          <a:p>
            <a:pPr algn="just">
              <a:lnSpc>
                <a:spcPts val="4280"/>
              </a:lnSpc>
              <a:spcBef>
                <a:spcPct val="0"/>
              </a:spcBef>
            </a:pPr>
            <a:r>
              <a:rPr lang="en-US" sz="3057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[5] R. Mate, M. Kadam, and N. Pawar, “Automated Recipe Chatbot,” International Research Journal </a:t>
            </a:r>
          </a:p>
          <a:p>
            <a:pPr algn="just">
              <a:lnSpc>
                <a:spcPts val="4280"/>
              </a:lnSpc>
              <a:spcBef>
                <a:spcPct val="0"/>
              </a:spcBef>
            </a:pPr>
            <a:r>
              <a:rPr lang="en-US" sz="3057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of Modernization in Engineering Technology and Science (IRJMETS), Dec. 2024.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71895" y="4166739"/>
            <a:ext cx="3489916" cy="4114800"/>
          </a:xfrm>
          <a:custGeom>
            <a:avLst/>
            <a:gdLst/>
            <a:ahLst/>
            <a:cxnLst/>
            <a:rect l="l" t="t" r="r" b="b"/>
            <a:pathLst>
              <a:path w="3489916" h="4114800">
                <a:moveTo>
                  <a:pt x="0" y="0"/>
                </a:moveTo>
                <a:lnTo>
                  <a:pt x="3489916" y="0"/>
                </a:lnTo>
                <a:lnTo>
                  <a:pt x="34899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42901" y="8226996"/>
            <a:ext cx="2480857" cy="1528828"/>
          </a:xfrm>
          <a:custGeom>
            <a:avLst/>
            <a:gdLst/>
            <a:ahLst/>
            <a:cxnLst/>
            <a:rect l="l" t="t" r="r" b="b"/>
            <a:pathLst>
              <a:path w="2480857" h="1528828">
                <a:moveTo>
                  <a:pt x="0" y="0"/>
                </a:moveTo>
                <a:lnTo>
                  <a:pt x="2480857" y="0"/>
                </a:lnTo>
                <a:lnTo>
                  <a:pt x="2480857" y="1528828"/>
                </a:lnTo>
                <a:lnTo>
                  <a:pt x="0" y="152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23758" y="5575042"/>
            <a:ext cx="5368578" cy="3416368"/>
          </a:xfrm>
          <a:custGeom>
            <a:avLst/>
            <a:gdLst/>
            <a:ahLst/>
            <a:cxnLst/>
            <a:rect l="l" t="t" r="r" b="b"/>
            <a:pathLst>
              <a:path w="5368578" h="3416368">
                <a:moveTo>
                  <a:pt x="0" y="0"/>
                </a:moveTo>
                <a:lnTo>
                  <a:pt x="5368578" y="0"/>
                </a:lnTo>
                <a:lnTo>
                  <a:pt x="5368578" y="3416368"/>
                </a:lnTo>
                <a:lnTo>
                  <a:pt x="0" y="3416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2310" y="6224139"/>
            <a:ext cx="3167638" cy="3350386"/>
          </a:xfrm>
          <a:custGeom>
            <a:avLst/>
            <a:gdLst/>
            <a:ahLst/>
            <a:cxnLst/>
            <a:rect l="l" t="t" r="r" b="b"/>
            <a:pathLst>
              <a:path w="3167638" h="3350386">
                <a:moveTo>
                  <a:pt x="0" y="0"/>
                </a:moveTo>
                <a:lnTo>
                  <a:pt x="3167638" y="0"/>
                </a:lnTo>
                <a:lnTo>
                  <a:pt x="3167638" y="3350386"/>
                </a:lnTo>
                <a:lnTo>
                  <a:pt x="0" y="3350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09948" y="7889671"/>
            <a:ext cx="2616697" cy="2203477"/>
          </a:xfrm>
          <a:custGeom>
            <a:avLst/>
            <a:gdLst/>
            <a:ahLst/>
            <a:cxnLst/>
            <a:rect l="l" t="t" r="r" b="b"/>
            <a:pathLst>
              <a:path w="2616697" h="2203477">
                <a:moveTo>
                  <a:pt x="0" y="0"/>
                </a:moveTo>
                <a:lnTo>
                  <a:pt x="2616697" y="0"/>
                </a:lnTo>
                <a:lnTo>
                  <a:pt x="2616697" y="2203477"/>
                </a:lnTo>
                <a:lnTo>
                  <a:pt x="0" y="22034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2671" y="-85725"/>
            <a:ext cx="15868877" cy="414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1"/>
              </a:lnSpc>
            </a:pPr>
            <a:r>
              <a:rPr lang="en-US" sz="8926" b="1" dirty="0">
                <a:solidFill>
                  <a:srgbClr val="B497FF"/>
                </a:solidFill>
                <a:latin typeface="Poppins Bold"/>
                <a:ea typeface="Poppins Bold"/>
                <a:cs typeface="Poppins Bold"/>
                <a:sym typeface="Poppins Bold"/>
              </a:rPr>
              <a:t>"Ever wondered what to cook with the ingredients you have?"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9621" y="3349466"/>
            <a:ext cx="16708759" cy="354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Cravify is an AI-powered smart recipe generator and cooking assistant.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It takes user inputs like ingredients, mood, dietary restrictions, and cooking preferences to create personalized recipes.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2C2C2C"/>
                </a:solidFill>
                <a:latin typeface="Lato"/>
                <a:ea typeface="Lato"/>
                <a:cs typeface="Lato"/>
                <a:sym typeface="Lato"/>
              </a:rPr>
              <a:t>Uses state-of-the-art NLP and conversational AI to generate structured cooking instructions and engage in natural food-related queries.</a:t>
            </a:r>
          </a:p>
          <a:p>
            <a:pPr algn="l">
              <a:lnSpc>
                <a:spcPts val="4680"/>
              </a:lnSpc>
            </a:pPr>
            <a:endParaRPr lang="en-US" sz="3600">
              <a:solidFill>
                <a:srgbClr val="2C2C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240790"/>
            <a:ext cx="529145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b="1">
                <a:solidFill>
                  <a:srgbClr val="B497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89783" y="910154"/>
            <a:ext cx="5711138" cy="4052750"/>
            <a:chOff x="0" y="0"/>
            <a:chExt cx="7614851" cy="540366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14851" cy="5403666"/>
              <a:chOff x="0" y="0"/>
              <a:chExt cx="1882677" cy="133598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82677" cy="1335989"/>
              </a:xfrm>
              <a:custGeom>
                <a:avLst/>
                <a:gdLst/>
                <a:ahLst/>
                <a:cxnLst/>
                <a:rect l="l" t="t" r="r" b="b"/>
                <a:pathLst>
                  <a:path w="1882677" h="1335989">
                    <a:moveTo>
                      <a:pt x="1758217" y="1335989"/>
                    </a:moveTo>
                    <a:lnTo>
                      <a:pt x="124460" y="1335989"/>
                    </a:lnTo>
                    <a:cubicBezTo>
                      <a:pt x="55880" y="1335989"/>
                      <a:pt x="0" y="1280109"/>
                      <a:pt x="0" y="121152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58217" y="0"/>
                    </a:lnTo>
                    <a:cubicBezTo>
                      <a:pt x="1826797" y="0"/>
                      <a:pt x="1882677" y="55880"/>
                      <a:pt x="1882677" y="124460"/>
                    </a:cubicBezTo>
                    <a:lnTo>
                      <a:pt x="1882677" y="1211529"/>
                    </a:lnTo>
                    <a:cubicBezTo>
                      <a:pt x="1882677" y="1280109"/>
                      <a:pt x="1826797" y="1335989"/>
                      <a:pt x="1758217" y="1335989"/>
                    </a:cubicBezTo>
                    <a:close/>
                  </a:path>
                </a:pathLst>
              </a:custGeom>
              <a:solidFill>
                <a:srgbClr val="AEE6F5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755999" y="2353288"/>
              <a:ext cx="6102852" cy="1782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8"/>
                </a:lnSpc>
              </a:pPr>
              <a:r>
                <a:rPr lang="en-US" sz="2412">
                  <a:solidFill>
                    <a:srgbClr val="2C2C2C"/>
                  </a:solidFill>
                  <a:latin typeface="Lato"/>
                  <a:ea typeface="Lato"/>
                  <a:cs typeface="Lato"/>
                  <a:sym typeface="Lato"/>
                </a:rPr>
                <a:t>Difficulty in discovering recipes that match limited or specific ingredients.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55999" y="1191730"/>
              <a:ext cx="6102852" cy="804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6"/>
                </a:lnSpc>
              </a:pPr>
              <a:r>
                <a:rPr lang="en-US" sz="3618">
                  <a:solidFill>
                    <a:srgbClr val="2C2C2C"/>
                  </a:solidFill>
                  <a:latin typeface="Lato"/>
                  <a:ea typeface="Lato"/>
                  <a:cs typeface="Lato"/>
                  <a:sym typeface="Lato"/>
                </a:rPr>
                <a:t>Finding Recipes: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71461" y="1646575"/>
            <a:ext cx="4887839" cy="5285354"/>
            <a:chOff x="0" y="0"/>
            <a:chExt cx="6517118" cy="704713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517118" cy="7047139"/>
              <a:chOff x="0" y="0"/>
              <a:chExt cx="1428250" cy="15444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28251" cy="1544407"/>
              </a:xfrm>
              <a:custGeom>
                <a:avLst/>
                <a:gdLst/>
                <a:ahLst/>
                <a:cxnLst/>
                <a:rect l="l" t="t" r="r" b="b"/>
                <a:pathLst>
                  <a:path w="1428251" h="1544407">
                    <a:moveTo>
                      <a:pt x="1303790" y="1544406"/>
                    </a:moveTo>
                    <a:lnTo>
                      <a:pt x="124460" y="1544406"/>
                    </a:lnTo>
                    <a:cubicBezTo>
                      <a:pt x="55880" y="1544406"/>
                      <a:pt x="0" y="1488526"/>
                      <a:pt x="0" y="141994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03790" y="0"/>
                    </a:lnTo>
                    <a:cubicBezTo>
                      <a:pt x="1372370" y="0"/>
                      <a:pt x="1428251" y="55880"/>
                      <a:pt x="1428251" y="124460"/>
                    </a:cubicBezTo>
                    <a:lnTo>
                      <a:pt x="1428251" y="1419946"/>
                    </a:lnTo>
                    <a:cubicBezTo>
                      <a:pt x="1428251" y="1488526"/>
                      <a:pt x="1372370" y="1544407"/>
                      <a:pt x="1303790" y="1544407"/>
                    </a:cubicBezTo>
                    <a:close/>
                  </a:path>
                </a:pathLst>
              </a:custGeom>
              <a:solidFill>
                <a:srgbClr val="AEE6F5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647017" y="3607447"/>
              <a:ext cx="5223084" cy="2009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82"/>
                </a:lnSpc>
              </a:pPr>
              <a:r>
                <a:rPr lang="en-US" sz="2721">
                  <a:solidFill>
                    <a:srgbClr val="2C2C2C"/>
                  </a:solidFill>
                  <a:latin typeface="Lato"/>
                  <a:ea typeface="Lato"/>
                  <a:cs typeface="Lato"/>
                  <a:sym typeface="Lato"/>
                </a:rPr>
                <a:t>Many recipe sources lead to confusion and indecision.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7017" y="1344687"/>
              <a:ext cx="5223084" cy="1859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5"/>
                </a:lnSpc>
              </a:pPr>
              <a:r>
                <a:rPr lang="en-US" sz="4082">
                  <a:solidFill>
                    <a:srgbClr val="2C2C2C"/>
                  </a:solidFill>
                  <a:latin typeface="Lato"/>
                  <a:ea typeface="Lato"/>
                  <a:cs typeface="Lato"/>
                  <a:sym typeface="Lato"/>
                </a:rPr>
                <a:t>Information Overload: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201725"/>
            <a:ext cx="5361083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 b="1">
                <a:solidFill>
                  <a:srgbClr val="B497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339146" y="5143500"/>
            <a:ext cx="6761775" cy="3576858"/>
            <a:chOff x="0" y="0"/>
            <a:chExt cx="9015700" cy="476914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9015700" cy="4769145"/>
              <a:chOff x="0" y="0"/>
              <a:chExt cx="2493459" cy="131899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493459" cy="1318995"/>
              </a:xfrm>
              <a:custGeom>
                <a:avLst/>
                <a:gdLst/>
                <a:ahLst/>
                <a:cxnLst/>
                <a:rect l="l" t="t" r="r" b="b"/>
                <a:pathLst>
                  <a:path w="2493459" h="1318995">
                    <a:moveTo>
                      <a:pt x="2368999" y="1318995"/>
                    </a:moveTo>
                    <a:lnTo>
                      <a:pt x="124460" y="1318995"/>
                    </a:lnTo>
                    <a:cubicBezTo>
                      <a:pt x="55880" y="1318995"/>
                      <a:pt x="0" y="1263115"/>
                      <a:pt x="0" y="11945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68999" y="0"/>
                    </a:lnTo>
                    <a:cubicBezTo>
                      <a:pt x="2437579" y="0"/>
                      <a:pt x="2493459" y="55880"/>
                      <a:pt x="2493459" y="124460"/>
                    </a:cubicBezTo>
                    <a:lnTo>
                      <a:pt x="2493459" y="1194535"/>
                    </a:lnTo>
                    <a:cubicBezTo>
                      <a:pt x="2493459" y="1263115"/>
                      <a:pt x="2437579" y="1318995"/>
                      <a:pt x="2368999" y="1318995"/>
                    </a:cubicBezTo>
                    <a:close/>
                  </a:path>
                </a:pathLst>
              </a:custGeom>
              <a:solidFill>
                <a:srgbClr val="AEE6F5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895075" y="2120907"/>
              <a:ext cx="7225550" cy="1514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4"/>
                </a:lnSpc>
              </a:pPr>
              <a:r>
                <a:rPr lang="en-US" sz="2056">
                  <a:solidFill>
                    <a:srgbClr val="2C2C2C"/>
                  </a:solidFill>
                  <a:latin typeface="Lato"/>
                  <a:ea typeface="Lato"/>
                  <a:cs typeface="Lato"/>
                  <a:sym typeface="Lato"/>
                </a:rPr>
                <a:t>Lack of tailored recommendations based on individual dietary preferences and available ingredients.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95075" y="1057263"/>
              <a:ext cx="7225550" cy="733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8"/>
                </a:lnSpc>
              </a:pPr>
              <a:r>
                <a:rPr lang="en-US" sz="3234">
                  <a:solidFill>
                    <a:srgbClr val="2C2C2C"/>
                  </a:solidFill>
                  <a:latin typeface="Lato"/>
                  <a:ea typeface="Lato"/>
                  <a:cs typeface="Lato"/>
                  <a:sym typeface="Lato"/>
                </a:rPr>
                <a:t>Personalization Gaps: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82057" y="1028700"/>
            <a:ext cx="8147502" cy="8333997"/>
          </a:xfrm>
          <a:custGeom>
            <a:avLst/>
            <a:gdLst/>
            <a:ahLst/>
            <a:cxnLst/>
            <a:rect l="l" t="t" r="r" b="b"/>
            <a:pathLst>
              <a:path w="8147502" h="8333997">
                <a:moveTo>
                  <a:pt x="0" y="0"/>
                </a:moveTo>
                <a:lnTo>
                  <a:pt x="8147503" y="0"/>
                </a:lnTo>
                <a:lnTo>
                  <a:pt x="8147503" y="8333997"/>
                </a:lnTo>
                <a:lnTo>
                  <a:pt x="0" y="833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0070" y="481012"/>
            <a:ext cx="505913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 b="1">
                <a:solidFill>
                  <a:srgbClr val="B497FF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2452" y="534988"/>
            <a:ext cx="3183027" cy="9609137"/>
          </a:xfrm>
          <a:custGeom>
            <a:avLst/>
            <a:gdLst/>
            <a:ahLst/>
            <a:cxnLst/>
            <a:rect l="l" t="t" r="r" b="b"/>
            <a:pathLst>
              <a:path w="3183027" h="9609137">
                <a:moveTo>
                  <a:pt x="0" y="0"/>
                </a:moveTo>
                <a:lnTo>
                  <a:pt x="3183027" y="0"/>
                </a:lnTo>
                <a:lnTo>
                  <a:pt x="3183027" y="9609137"/>
                </a:lnTo>
                <a:lnTo>
                  <a:pt x="0" y="9609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8807" y="344488"/>
            <a:ext cx="4240530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B497FF"/>
                </a:solidFill>
                <a:latin typeface="Poppins Bold"/>
                <a:ea typeface="Poppins Bold"/>
                <a:cs typeface="Poppins Bold"/>
                <a:sym typeface="Poppins Bold"/>
              </a:rPr>
              <a:t>Flowchart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773008"/>
              </p:ext>
            </p:extLst>
          </p:nvPr>
        </p:nvGraphicFramePr>
        <p:xfrm>
          <a:off x="11876270" y="2711364"/>
          <a:ext cx="4063796" cy="3359563"/>
        </p:xfrm>
        <a:graphic>
          <a:graphicData uri="http://schemas.openxmlformats.org/drawingml/2006/table">
            <a:tbl>
              <a:tblPr/>
              <a:tblGrid>
                <a:gridCol w="78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7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6954"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E6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dirty="0">
                          <a:solidFill>
                            <a:srgbClr val="2C2C2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Breakfast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430"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Tomato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502"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Bread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8034"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Cheese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2F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267742" y="2305123"/>
            <a:ext cx="10922974" cy="753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4"/>
              </a:lnSpc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User Inputs:</a:t>
            </a:r>
          </a:p>
          <a:p>
            <a:pPr marL="662812" lvl="1" indent="-331406" algn="just">
              <a:lnSpc>
                <a:spcPts val="4604"/>
              </a:lnSpc>
              <a:buFont typeface="Arial"/>
              <a:buChar char="•"/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Mood: Tired</a:t>
            </a:r>
          </a:p>
          <a:p>
            <a:pPr marL="662812" lvl="1" indent="-331406" algn="just">
              <a:lnSpc>
                <a:spcPts val="4604"/>
              </a:lnSpc>
              <a:buFont typeface="Arial"/>
              <a:buChar char="•"/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Ingredients: Tomato, Bread, Cheese</a:t>
            </a:r>
          </a:p>
          <a:p>
            <a:pPr marL="662812" lvl="1" indent="-331406" algn="just">
              <a:lnSpc>
                <a:spcPts val="4604"/>
              </a:lnSpc>
              <a:buFont typeface="Arial"/>
              <a:buChar char="•"/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Preference: Vegetarian, Quick</a:t>
            </a:r>
          </a:p>
          <a:p>
            <a:pPr algn="just">
              <a:lnSpc>
                <a:spcPts val="4604"/>
              </a:lnSpc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Generated Recipe:</a:t>
            </a:r>
          </a:p>
          <a:p>
            <a:pPr algn="just">
              <a:lnSpc>
                <a:spcPts val="4604"/>
              </a:lnSpc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Title: Grilled Cheese Tomato Toast</a:t>
            </a:r>
          </a:p>
          <a:p>
            <a:pPr algn="just">
              <a:lnSpc>
                <a:spcPts val="4604"/>
              </a:lnSpc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Ingredients: Bread; Tomato slices; Cheese; Butter</a:t>
            </a:r>
          </a:p>
          <a:p>
            <a:pPr algn="just">
              <a:lnSpc>
                <a:spcPts val="4604"/>
              </a:lnSpc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Instructions:</a:t>
            </a:r>
          </a:p>
          <a:p>
            <a:pPr marL="662812" lvl="1" indent="-331406" algn="just">
              <a:lnSpc>
                <a:spcPts val="4604"/>
              </a:lnSpc>
              <a:buAutoNum type="arabicPeriod"/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Toast bread with butter</a:t>
            </a:r>
          </a:p>
          <a:p>
            <a:pPr marL="662812" lvl="1" indent="-331406" algn="just">
              <a:lnSpc>
                <a:spcPts val="4604"/>
              </a:lnSpc>
              <a:buAutoNum type="arabicPeriod"/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Add cheese and tomato slices</a:t>
            </a:r>
          </a:p>
          <a:p>
            <a:pPr marL="662812" lvl="1" indent="-331406" algn="just">
              <a:lnSpc>
                <a:spcPts val="4604"/>
              </a:lnSpc>
              <a:buAutoNum type="arabicPeriod"/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Grill for 3–4 mins</a:t>
            </a:r>
          </a:p>
          <a:p>
            <a:pPr marL="662812" lvl="1" indent="-331406" algn="just">
              <a:lnSpc>
                <a:spcPts val="4604"/>
              </a:lnSpc>
              <a:buAutoNum type="arabicPeriod"/>
            </a:pPr>
            <a:r>
              <a:rPr lang="en-US" sz="3069" b="1">
                <a:solidFill>
                  <a:srgbClr val="2C2C2C"/>
                </a:solidFill>
                <a:latin typeface="Lato Bold"/>
                <a:ea typeface="Lato Bold"/>
                <a:cs typeface="Lato Bold"/>
                <a:sym typeface="Lato Bold"/>
              </a:rPr>
              <a:t>Serve hot</a:t>
            </a:r>
          </a:p>
          <a:p>
            <a:pPr algn="just">
              <a:lnSpc>
                <a:spcPts val="4604"/>
              </a:lnSpc>
              <a:spcBef>
                <a:spcPct val="0"/>
              </a:spcBef>
            </a:pPr>
            <a:endParaRPr lang="en-US" sz="3069" b="1">
              <a:solidFill>
                <a:srgbClr val="2C2C2C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712941" y="3470702"/>
            <a:ext cx="955550" cy="878124"/>
          </a:xfrm>
          <a:custGeom>
            <a:avLst/>
            <a:gdLst/>
            <a:ahLst/>
            <a:cxnLst/>
            <a:rect l="l" t="t" r="r" b="b"/>
            <a:pathLst>
              <a:path w="955550" h="878124">
                <a:moveTo>
                  <a:pt x="0" y="0"/>
                </a:moveTo>
                <a:lnTo>
                  <a:pt x="955550" y="0"/>
                </a:lnTo>
                <a:lnTo>
                  <a:pt x="955550" y="878124"/>
                </a:lnTo>
                <a:lnTo>
                  <a:pt x="0" y="87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12941" y="4510160"/>
            <a:ext cx="894072" cy="608657"/>
          </a:xfrm>
          <a:custGeom>
            <a:avLst/>
            <a:gdLst/>
            <a:ahLst/>
            <a:cxnLst/>
            <a:rect l="l" t="t" r="r" b="b"/>
            <a:pathLst>
              <a:path w="1159253" h="1059267">
                <a:moveTo>
                  <a:pt x="0" y="0"/>
                </a:moveTo>
                <a:lnTo>
                  <a:pt x="1159253" y="0"/>
                </a:lnTo>
                <a:lnTo>
                  <a:pt x="1159253" y="1059268"/>
                </a:lnTo>
                <a:lnTo>
                  <a:pt x="0" y="1059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12942" y="5362259"/>
            <a:ext cx="792220" cy="708668"/>
          </a:xfrm>
          <a:custGeom>
            <a:avLst/>
            <a:gdLst/>
            <a:ahLst/>
            <a:cxnLst/>
            <a:rect l="l" t="t" r="r" b="b"/>
            <a:pathLst>
              <a:path w="1057401" h="905520">
                <a:moveTo>
                  <a:pt x="0" y="0"/>
                </a:moveTo>
                <a:lnTo>
                  <a:pt x="1057402" y="0"/>
                </a:lnTo>
                <a:lnTo>
                  <a:pt x="1057402" y="905520"/>
                </a:lnTo>
                <a:lnTo>
                  <a:pt x="0" y="905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328274" y="962025"/>
            <a:ext cx="81153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>
                <a:solidFill>
                  <a:srgbClr val="B497FF"/>
                </a:solidFill>
                <a:latin typeface="Poppins Bold"/>
                <a:ea typeface="Poppins Bold"/>
                <a:cs typeface="Poppins Bold"/>
                <a:sym typeface="Poppins Bold"/>
              </a:rPr>
              <a:t>Recipe Ideas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86153" y="1028700"/>
            <a:ext cx="7271329" cy="8321979"/>
          </a:xfrm>
          <a:custGeom>
            <a:avLst/>
            <a:gdLst/>
            <a:ahLst/>
            <a:cxnLst/>
            <a:rect l="l" t="t" r="r" b="b"/>
            <a:pathLst>
              <a:path w="7271329" h="8321979">
                <a:moveTo>
                  <a:pt x="0" y="0"/>
                </a:moveTo>
                <a:lnTo>
                  <a:pt x="7271329" y="0"/>
                </a:lnTo>
                <a:lnTo>
                  <a:pt x="7271329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78560" y="344488"/>
            <a:ext cx="7287419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B497FF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Survey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4207"/>
            <a:ext cx="17029045" cy="319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Integration with Smart Kitchen Devices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Health and Nutrition Personalization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Cross-platform ecosystem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Collaborations with Chefs and Nutritionists.</a:t>
            </a:r>
          </a:p>
          <a:p>
            <a:pPr marL="777238" lvl="1" indent="-388619" algn="l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Integration with E-commerce &amp; Food Delivery Services.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5538153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B497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Scope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511</Words>
  <Application>Microsoft Office PowerPoint</Application>
  <PresentationFormat>Custom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Lato</vt:lpstr>
      <vt:lpstr>Lato Bold</vt:lpstr>
      <vt:lpstr>Canva Sans</vt:lpstr>
      <vt:lpstr>Poppins</vt:lpstr>
      <vt:lpstr>Poppins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Deven Deshmukh</cp:lastModifiedBy>
  <cp:revision>2</cp:revision>
  <dcterms:created xsi:type="dcterms:W3CDTF">2006-08-16T00:00:00Z</dcterms:created>
  <dcterms:modified xsi:type="dcterms:W3CDTF">2025-04-25T16:45:09Z</dcterms:modified>
  <dc:identifier>DAGT2A9dcC4</dc:identifier>
</cp:coreProperties>
</file>